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E3E4D-20F8-4663-ABC2-B5650CB73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31C462-24AE-44A6-BC30-F255C6E76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CDC577-375E-4799-B04E-8E5DA6FAA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0B50C1-044B-4CF4-BABC-EF401036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D84FC9-2B3F-4E15-99EE-4A336B3A7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77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ED473-0308-46F4-B21C-91F365EBA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3FF8B0-5B67-475C-BCDC-D3BA6CAC4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788388-DEAD-42FE-8E0D-552E14E4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B53B1E-88F7-452A-9E3D-A4E1FB193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3D3CE2-BB89-4C66-A57A-DDECBF60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62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6606BB-8616-4AA4-AA27-2248B0156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F15423-14B4-4775-B3E0-DA7B801A1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9BDECB-F5DC-4ED5-ACD1-08C2DDD7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E5F212-F353-4606-805B-4FAFD2E0B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0E7CDA-4F05-4A97-BA92-6255177C2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9568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45621" y="6171303"/>
            <a:ext cx="10435550" cy="0"/>
          </a:xfrm>
          <a:custGeom>
            <a:avLst/>
            <a:gdLst/>
            <a:ahLst/>
            <a:cxnLst/>
            <a:rect l="l" t="t" r="r" b="b"/>
            <a:pathLst>
              <a:path w="9250680">
                <a:moveTo>
                  <a:pt x="0" y="0"/>
                </a:moveTo>
                <a:lnTo>
                  <a:pt x="9250578" y="0"/>
                </a:lnTo>
              </a:path>
            </a:pathLst>
          </a:custGeom>
          <a:ln w="12700">
            <a:solidFill>
              <a:srgbClr val="D0143D"/>
            </a:solidFill>
          </a:ln>
        </p:spPr>
        <p:txBody>
          <a:bodyPr wrap="square" lIns="0" tIns="0" rIns="0" bIns="0" rtlCol="0"/>
          <a:lstStyle/>
          <a:p>
            <a:endParaRPr sz="1593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767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8FBC0-372C-474B-AF6D-4D12E370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6B26EE-5570-4AC3-A7EA-431A0A94C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E16A5D-6FD4-407C-90F9-8440F6A5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19B915-69E0-45EF-BF60-829FE5F2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324107-78E1-40CC-BF5A-75E0B10BB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15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AEE19-F0AC-40B3-B1B8-CDCC3F4E9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69911F-E82C-4BD2-915A-6C3D47FC1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5DC95E-701B-4F0C-B95E-6E1777AF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D97FD7-E12A-47A5-B6DB-9368C9A6E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48E401-2763-4905-8A4C-00E6E1AA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79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0BE56-6A6A-405D-BDDB-4D051FDEA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7DEC1E-E31B-45CE-A997-6044AA706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F27D3A-9795-403F-A7FE-9D2C5EBDE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AD13F4-9105-4ED4-959D-6D3E4736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AECD3E-1034-4066-AE9E-CF3AAD0FF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F872B-D28B-486A-B094-101E6491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81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80F2D-3F98-44A1-8F06-1CB6C8ECD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0FE037-1B86-43E5-8D41-94C3AAABC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BDA2C3-DFB9-4DD9-AC33-DAD1C4CE2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EBD991-C807-48F7-98C3-F796359E2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3FA9562-C0EF-4BEC-9689-5B0381F14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C14995-6DF4-4406-A9E8-2B85682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C74296-630A-4460-BBE7-A0A40572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FFADB1A-FA7E-4CFB-86E9-A21764967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784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4FCAD-07B1-49B5-8469-2385C1FF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BDDE37-115A-4708-B2E0-83E05A5B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CC25B2D-943D-490B-B2F4-8E7CF7BAE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C0DD21C-EC6F-4AA6-B979-14C05ED6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91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7DBB48-A944-4748-84A1-2EB5D629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186753F-7C02-4613-83D3-F6EC1B4C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ECF32B-25CD-44FE-9F11-75372B475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69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395C1-51E0-497C-9957-970354962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8E995C-50FF-4E05-8C63-7B4E90117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631936-BCC7-4A36-B1BC-916CEAA45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EA459A-279F-40F9-BD43-F5A4CDD4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271775-96AD-440C-B686-331AFC3E3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EE2643-DC96-4279-835B-07E922B8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84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EEB983-9D99-4589-A0A6-16FF8F7FC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BD959F-9806-4AF6-9250-5CB98E50B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CF7F72-35EC-4D55-A263-81A6E85AD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14792F-ABDD-4BAC-917D-C1B558DB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232F0F-930E-4B9B-981F-34A3E2F27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2B6D75-F8FD-496B-A1A3-A33081A47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85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F3695B-D659-40D9-97E1-D289B477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6E4BCC-D231-4C4A-B0B0-9E22D512D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1CB030-445B-4964-A34E-6CEAC6B0CB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E128-98D5-48EA-A6B9-A7F8560572EC}" type="datetimeFigureOut">
              <a:rPr lang="es-ES" smtClean="0"/>
              <a:t>06/10/2022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46E17-3E16-48FD-8738-F9FB649A7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40054B-9B7E-4C79-842D-663436F50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72584-B2E5-4CDB-86E4-4B4C985D1B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70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12265" y="-163433"/>
            <a:ext cx="163540" cy="32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47" tIns="40473" rIns="80947" bIns="40473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593" dirty="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312265" y="-163433"/>
            <a:ext cx="163540" cy="32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47" tIns="40473" rIns="80947" bIns="40473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593" dirty="0"/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/>
          </p:nvPr>
        </p:nvGraphicFramePr>
        <p:xfrm>
          <a:off x="4013304" y="2906218"/>
          <a:ext cx="2133288" cy="1129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3" imgW="2743200" imgH="914400" progId="Unknown">
                  <p:embed/>
                </p:oleObj>
              </mc:Choice>
              <mc:Fallback>
                <p:oleObj r:id="rId3" imgW="2743200" imgH="914400" progId="Unknown">
                  <p:embed/>
                  <p:pic>
                    <p:nvPicPr>
                      <p:cNvPr id="13" name="1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304" y="2906218"/>
                        <a:ext cx="2133288" cy="1129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2622030" y="3868700"/>
            <a:ext cx="6947941" cy="1357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708"/>
              </a:spcAft>
              <a:tabLst>
                <a:tab pos="1939252" algn="l"/>
              </a:tabLst>
            </a:pPr>
            <a:r>
              <a:rPr lang="es-ES" sz="1593" b="1" dirty="0">
                <a:latin typeface="Verdana"/>
                <a:ea typeface="Calibri"/>
                <a:cs typeface="Times New Roman"/>
              </a:rPr>
              <a:t>Día: </a:t>
            </a:r>
            <a:r>
              <a:rPr lang="es-ES" sz="1593" dirty="0">
                <a:latin typeface="Verdana"/>
                <a:cs typeface="Times New Roman"/>
              </a:rPr>
              <a:t>25 </a:t>
            </a:r>
            <a:r>
              <a:rPr lang="es-ES" sz="1593" dirty="0">
                <a:latin typeface="Verdana"/>
                <a:ea typeface="Calibri"/>
                <a:cs typeface="Times New Roman"/>
              </a:rPr>
              <a:t>de</a:t>
            </a:r>
            <a:r>
              <a:rPr lang="es-ES" sz="1593" b="1" dirty="0">
                <a:latin typeface="Verdana"/>
                <a:ea typeface="Calibri"/>
                <a:cs typeface="Times New Roman"/>
              </a:rPr>
              <a:t> </a:t>
            </a:r>
            <a:r>
              <a:rPr lang="es-ES" sz="1593" dirty="0">
                <a:latin typeface="Verdana"/>
                <a:ea typeface="Calibri"/>
                <a:cs typeface="Times New Roman"/>
              </a:rPr>
              <a:t>octubre</a:t>
            </a:r>
            <a:r>
              <a:rPr lang="es-ES" sz="1593" dirty="0">
                <a:latin typeface="Verdana"/>
                <a:cs typeface="Times New Roman"/>
              </a:rPr>
              <a:t> </a:t>
            </a:r>
            <a:r>
              <a:rPr lang="es-ES" sz="1593" dirty="0">
                <a:latin typeface="Verdana"/>
                <a:ea typeface="Calibri"/>
                <a:cs typeface="Times New Roman"/>
              </a:rPr>
              <a:t>de 2022 </a:t>
            </a:r>
            <a:endParaRPr lang="es-ES" sz="1416" dirty="0">
              <a:ea typeface="Calibri"/>
              <a:cs typeface="Times New Roman"/>
            </a:endParaRPr>
          </a:p>
          <a:p>
            <a:pPr algn="ctr">
              <a:lnSpc>
                <a:spcPct val="105000"/>
              </a:lnSpc>
              <a:spcAft>
                <a:spcPts val="708"/>
              </a:spcAft>
              <a:tabLst>
                <a:tab pos="1939252" algn="l"/>
              </a:tabLst>
            </a:pPr>
            <a:r>
              <a:rPr lang="es-ES" sz="1593" b="1" dirty="0">
                <a:latin typeface="Verdana"/>
                <a:ea typeface="Calibri"/>
                <a:cs typeface="Times New Roman"/>
              </a:rPr>
              <a:t>Lugar:</a:t>
            </a:r>
            <a:r>
              <a:rPr lang="es-ES" sz="1593" dirty="0">
                <a:latin typeface="Verdana"/>
                <a:ea typeface="Calibri"/>
                <a:cs typeface="Times New Roman"/>
              </a:rPr>
              <a:t> </a:t>
            </a:r>
            <a:r>
              <a:rPr lang="es-ES" dirty="0"/>
              <a:t>Federación de Organizaciones Empresariales Sorianas (FOES)</a:t>
            </a:r>
            <a:endParaRPr lang="es-ES" sz="1593" dirty="0">
              <a:latin typeface="Verdana"/>
              <a:ea typeface="Calibri"/>
              <a:cs typeface="Times New Roman"/>
            </a:endParaRPr>
          </a:p>
          <a:p>
            <a:pPr algn="ctr">
              <a:lnSpc>
                <a:spcPct val="105000"/>
              </a:lnSpc>
              <a:spcAft>
                <a:spcPts val="708"/>
              </a:spcAft>
              <a:tabLst>
                <a:tab pos="1939252" algn="l"/>
              </a:tabLst>
            </a:pPr>
            <a:r>
              <a:rPr lang="es-ES" sz="1593" b="1" dirty="0">
                <a:latin typeface="Verdana"/>
                <a:ea typeface="Calibri"/>
                <a:cs typeface="Times New Roman"/>
              </a:rPr>
              <a:t>Hora: </a:t>
            </a:r>
            <a:r>
              <a:rPr lang="es-ES" sz="1593" dirty="0">
                <a:latin typeface="Verdana"/>
                <a:ea typeface="Calibri"/>
                <a:cs typeface="Times New Roman"/>
              </a:rPr>
              <a:t>10:00</a:t>
            </a:r>
          </a:p>
          <a:p>
            <a:pPr algn="ctr">
              <a:lnSpc>
                <a:spcPct val="105000"/>
              </a:lnSpc>
              <a:spcAft>
                <a:spcPts val="708"/>
              </a:spcAft>
              <a:tabLst>
                <a:tab pos="1939252" algn="l"/>
              </a:tabLst>
            </a:pPr>
            <a:r>
              <a:rPr lang="es-ES" sz="1239" b="1" dirty="0">
                <a:latin typeface="Verdana"/>
                <a:ea typeface="Calibri"/>
                <a:cs typeface="Times New Roman"/>
              </a:rPr>
              <a:t>Inscripción gratuita:</a:t>
            </a:r>
            <a:endParaRPr lang="es-ES" sz="1416" dirty="0">
              <a:ea typeface="Calibri"/>
              <a:cs typeface="Times New Roman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913744" y="5543863"/>
            <a:ext cx="8179008" cy="9784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354"/>
              </a:spcBef>
              <a:spcAft>
                <a:spcPts val="354"/>
              </a:spcAft>
            </a:pPr>
            <a:r>
              <a:rPr lang="es-ES" sz="974" dirty="0">
                <a:latin typeface="Verdana"/>
                <a:ea typeface="Calibri"/>
                <a:cs typeface="Times New Roman"/>
              </a:rPr>
              <a:t>Las Oficinas Acelera pyme puestas en marcha en toda España por Red.es, entidad pública adscrita al Ministerio de Asuntos Económicos y Transformación Digital a través de la Secretaría de Estado de Digitalización e Inteligencia Artificial, cuentan con un presupuesto global de 8 millones de euros, de los cuales Red.es aportará 6,3 y las entidades beneficiarias el resto. Las actuaciones están cofinanciadas con fondos FEDER de la Unión Europea, en el marco del Programa Operativo </a:t>
            </a:r>
            <a:r>
              <a:rPr lang="es-ES" sz="974" dirty="0" err="1">
                <a:latin typeface="Verdana"/>
                <a:ea typeface="Calibri"/>
                <a:cs typeface="Times New Roman"/>
              </a:rPr>
              <a:t>Plurirregional</a:t>
            </a:r>
            <a:r>
              <a:rPr lang="es-ES" sz="974" dirty="0">
                <a:latin typeface="Verdana"/>
                <a:ea typeface="Calibri"/>
                <a:cs typeface="Times New Roman"/>
              </a:rPr>
              <a:t> de España FEDER 2014-2020 (POPE) bajo el lema “Una manera de hacer Europa”.</a:t>
            </a:r>
            <a:endParaRPr lang="es-ES" sz="974" dirty="0">
              <a:ea typeface="Calibri"/>
              <a:cs typeface="Times New Roman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846289" y="2012430"/>
            <a:ext cx="8499424" cy="909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770" b="1" dirty="0">
                <a:latin typeface="Verdana" panose="020B0604030504040204" pitchFamily="34" charset="0"/>
                <a:ea typeface="Verdana" panose="020B0604030504040204" pitchFamily="34" charset="0"/>
              </a:rPr>
              <a:t>Taller </a:t>
            </a:r>
            <a:r>
              <a:rPr lang="es-ES" sz="1770" b="1" dirty="0" err="1">
                <a:latin typeface="Verdana" panose="020B0604030504040204" pitchFamily="34" charset="0"/>
                <a:ea typeface="Verdana" panose="020B0604030504040204" pitchFamily="34" charset="0"/>
              </a:rPr>
              <a:t>Práctico”CiberRespuesta</a:t>
            </a:r>
            <a:r>
              <a:rPr lang="es-ES" sz="1770" b="1" dirty="0">
                <a:latin typeface="Verdana" panose="020B0604030504040204" pitchFamily="34" charset="0"/>
                <a:ea typeface="Verdana" panose="020B0604030504040204" pitchFamily="34" charset="0"/>
              </a:rPr>
              <a:t>”:  ¿Has sufrido un ciberataque y no supiste cómo reaccionar? Aprende a responder ante las amenazas más habituales</a:t>
            </a:r>
            <a:endParaRPr lang="es-ES" sz="177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Gráfico 14">
            <a:extLst>
              <a:ext uri="{FF2B5EF4-FFF2-40B4-BE49-F238E27FC236}">
                <a16:creationId xmlns:a16="http://schemas.microsoft.com/office/drawing/2014/main" id="{03AF9655-C3AA-B64C-8C2D-3B7799F8548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060492" y="393492"/>
            <a:ext cx="5730655" cy="152934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261" y="3079074"/>
            <a:ext cx="821770" cy="78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2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61B636E-DFC4-7E24-B5C0-8DC9944EC665}"/>
              </a:ext>
            </a:extLst>
          </p:cNvPr>
          <p:cNvSpPr/>
          <p:nvPr/>
        </p:nvSpPr>
        <p:spPr>
          <a:xfrm>
            <a:off x="1312264" y="0"/>
            <a:ext cx="95674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593"/>
          </a:p>
        </p:txBody>
      </p:sp>
      <p:sp>
        <p:nvSpPr>
          <p:cNvPr id="18" name="17 Rectángulo"/>
          <p:cNvSpPr/>
          <p:nvPr/>
        </p:nvSpPr>
        <p:spPr>
          <a:xfrm>
            <a:off x="1744583" y="80629"/>
            <a:ext cx="8499423" cy="6776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770" b="1" dirty="0">
                <a:solidFill>
                  <a:srgbClr val="10498F"/>
                </a:solidFill>
                <a:latin typeface="Poppins SemiBold" pitchFamily="2" charset="77"/>
                <a:ea typeface="+mj-ea"/>
                <a:cs typeface="Poppins SemiBold" pitchFamily="2" charset="77"/>
              </a:rPr>
              <a:t>Taller práctico “</a:t>
            </a:r>
            <a:r>
              <a:rPr lang="es-ES" sz="1770" b="1" dirty="0" err="1">
                <a:solidFill>
                  <a:srgbClr val="10498F"/>
                </a:solidFill>
                <a:latin typeface="Poppins SemiBold" pitchFamily="2" charset="77"/>
                <a:ea typeface="+mj-ea"/>
                <a:cs typeface="Poppins SemiBold" pitchFamily="2" charset="77"/>
              </a:rPr>
              <a:t>CiberRespuesta</a:t>
            </a:r>
            <a:r>
              <a:rPr lang="es-ES" sz="1770" b="1">
                <a:solidFill>
                  <a:srgbClr val="10498F"/>
                </a:solidFill>
                <a:latin typeface="Poppins SemiBold" pitchFamily="2" charset="77"/>
                <a:ea typeface="+mj-ea"/>
                <a:cs typeface="Poppins SemiBold" pitchFamily="2" charset="77"/>
              </a:rPr>
              <a:t>”: ¿</a:t>
            </a:r>
            <a:r>
              <a:rPr lang="es-ES" sz="1770" b="1" dirty="0">
                <a:solidFill>
                  <a:srgbClr val="10498F"/>
                </a:solidFill>
                <a:latin typeface="Poppins SemiBold" pitchFamily="2" charset="77"/>
                <a:ea typeface="+mj-ea"/>
                <a:cs typeface="Poppins SemiBold" pitchFamily="2" charset="77"/>
              </a:rPr>
              <a:t>Has sufrido un ciberataque y no supiste cómo reaccionar? Aprende a responder ante las amenazas más habituales</a:t>
            </a:r>
          </a:p>
          <a:p>
            <a:r>
              <a:rPr lang="es-ES" sz="1593" b="1" spc="93" dirty="0">
                <a:solidFill>
                  <a:srgbClr val="C00000"/>
                </a:solidFill>
                <a:latin typeface="Montserrat" pitchFamily="2" charset="77"/>
                <a:cs typeface="Poppins" pitchFamily="2" charset="77"/>
              </a:rPr>
              <a:t>Objetivo: </a:t>
            </a:r>
          </a:p>
          <a:p>
            <a:pPr algn="just">
              <a:spcAft>
                <a:spcPts val="531"/>
              </a:spcAft>
            </a:pPr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El objetivo del Taller es mostrar herramientas de concienciación y capacitación sobre ciberseguridad que ayuden a los negocios y a sus empleados a evitar situaciones de vulnerabilidad y saber responder ante ellas. En el Taller se presentarán diferentes situaciones como el robo de credenciales, secuestro de equipos, ataque por </a:t>
            </a:r>
            <a:r>
              <a:rPr lang="es-ES" sz="1239" dirty="0" err="1">
                <a:latin typeface="Verdana" panose="020B0604030504040204" pitchFamily="34" charset="0"/>
                <a:ea typeface="Verdana" panose="020B0604030504040204" pitchFamily="34" charset="0"/>
              </a:rPr>
              <a:t>ransomware</a:t>
            </a:r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, robo de dispositivos móviles, etc. y cómo recuperarse fomentando la participación de los asistentes.</a:t>
            </a:r>
          </a:p>
          <a:p>
            <a:pPr algn="just">
              <a:spcAft>
                <a:spcPts val="531"/>
              </a:spcAft>
            </a:pPr>
            <a:r>
              <a:rPr lang="es-ES" sz="1593" b="1" spc="93" dirty="0">
                <a:solidFill>
                  <a:srgbClr val="C00000"/>
                </a:solidFill>
                <a:latin typeface="Montserrat" pitchFamily="2" charset="77"/>
                <a:cs typeface="Poppins" pitchFamily="2" charset="77"/>
              </a:rPr>
              <a:t>Agenda:</a:t>
            </a:r>
          </a:p>
          <a:p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10:00 – Bienvenida de los asistentes</a:t>
            </a:r>
          </a:p>
          <a:p>
            <a:pPr>
              <a:spcAft>
                <a:spcPts val="531"/>
              </a:spcAft>
            </a:pPr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s-ES" sz="1062" i="1" dirty="0">
                <a:latin typeface="Verdana" panose="020B0604030504040204" pitchFamily="34" charset="0"/>
                <a:ea typeface="Verdana" panose="020B0604030504040204" pitchFamily="34" charset="0"/>
              </a:rPr>
              <a:t> José Ángel Bombín – Oficina Acelera Pyme FAE BURGOS</a:t>
            </a:r>
          </a:p>
          <a:p>
            <a:pPr lvl="0"/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10:15 – Kit de concienciación digital de INCIBE</a:t>
            </a:r>
          </a:p>
          <a:p>
            <a:pPr lvl="0"/>
            <a:r>
              <a:rPr lang="es-ES" sz="1062" i="1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Natalia Eguíluz – Técnico de Innovación de CTME</a:t>
            </a:r>
          </a:p>
          <a:p>
            <a:pPr lvl="0"/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10:40 – Aprender sobre ciberseguridad a través del juego (Gamificación y </a:t>
            </a:r>
            <a:r>
              <a:rPr lang="es-ES" sz="1239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Serious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239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Games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lvl="0"/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s-ES" sz="1062" i="1" dirty="0">
                <a:latin typeface="Verdana" panose="020B0604030504040204" pitchFamily="34" charset="0"/>
                <a:ea typeface="Verdana" panose="020B0604030504040204" pitchFamily="34" charset="0"/>
              </a:rPr>
              <a:t>Natalia Eguíluz – Técnico de Innovación de CTME y David Ayala – Ingeniero de Software de CTME</a:t>
            </a:r>
            <a:endParaRPr lang="es-ES" sz="1062" i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11:00</a:t>
            </a:r>
            <a:r>
              <a:rPr lang="es-ES" sz="1062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 claves ante situaciones de vulnerabilidad y ciberataques</a:t>
            </a:r>
          </a:p>
          <a:p>
            <a:pPr>
              <a:spcAft>
                <a:spcPts val="531"/>
              </a:spcAft>
            </a:pPr>
            <a:r>
              <a:rPr lang="es-ES" sz="1062" i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David Ayala – Ingeniero de Software de CTME	</a:t>
            </a:r>
          </a:p>
          <a:p>
            <a:pPr>
              <a:spcAft>
                <a:spcPts val="531"/>
              </a:spcAft>
            </a:pPr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11:40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Descanso</a:t>
            </a:r>
            <a:r>
              <a:rPr lang="es-ES" sz="1062" i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endParaRPr lang="es-ES" sz="1239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s-ES" sz="1239" dirty="0">
                <a:latin typeface="Verdana" panose="020B0604030504040204" pitchFamily="34" charset="0"/>
                <a:ea typeface="Verdana" panose="020B0604030504040204" pitchFamily="34" charset="0"/>
              </a:rPr>
              <a:t>12:00 </a:t>
            </a:r>
            <a:r>
              <a:rPr lang="es-ES" sz="1062" dirty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es-ES" sz="1062" i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Taller práctico: “Black </a:t>
            </a:r>
            <a:r>
              <a:rPr lang="es-ES" sz="1239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stories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qué podría haber pasado”</a:t>
            </a:r>
          </a:p>
          <a:p>
            <a:pPr>
              <a:spcAft>
                <a:spcPts val="531"/>
              </a:spcAft>
            </a:pPr>
            <a:r>
              <a:rPr lang="es-ES" sz="1062" i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David Ayala – Ingeniero de Software de CTME</a:t>
            </a:r>
          </a:p>
          <a:p>
            <a:pPr lvl="0"/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12:50 – Cierre de la jornada y preguntas</a:t>
            </a:r>
          </a:p>
          <a:p>
            <a:endParaRPr lang="es-ES" sz="929" b="1" spc="93" dirty="0">
              <a:solidFill>
                <a:srgbClr val="C00000"/>
              </a:solidFill>
              <a:latin typeface="Montserrat" pitchFamily="2" charset="77"/>
              <a:cs typeface="Poppins" pitchFamily="2" charset="77"/>
            </a:endParaRPr>
          </a:p>
          <a:p>
            <a:r>
              <a:rPr lang="es-ES" sz="1593" b="1" spc="93" dirty="0">
                <a:solidFill>
                  <a:srgbClr val="C00000"/>
                </a:solidFill>
                <a:latin typeface="Montserrat" pitchFamily="2" charset="77"/>
                <a:cs typeface="Poppins" pitchFamily="2" charset="77"/>
              </a:rPr>
              <a:t>Ponente:</a:t>
            </a:r>
          </a:p>
          <a:p>
            <a:pPr lvl="0" algn="just"/>
            <a:r>
              <a:rPr lang="es-ES" sz="1239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David Ayala </a:t>
            </a:r>
            <a:r>
              <a:rPr lang="es-ES" sz="1239" b="1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Dulanto</a:t>
            </a:r>
            <a:endParaRPr lang="es-ES" sz="1239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/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Ingeniero informático por la Universidad de Valladolid, inscrito con el Nº 440 en el colegio profesional de ingenieros en informática de Castilla y León. Con más de 20 años de experiencia en proyectos de I+D en Telefónica I+D, Alcatel </a:t>
            </a:r>
            <a:r>
              <a:rPr lang="es-ES" sz="1239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Lucent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y CTME. Amplios conocimientos en la ISO 27032 de ciberseguridad. </a:t>
            </a:r>
          </a:p>
          <a:p>
            <a:pPr algn="just" defTabSz="809427">
              <a:defRPr/>
            </a:pPr>
            <a:r>
              <a:rPr lang="es-ES" sz="1239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Natalia Eguíluz </a:t>
            </a:r>
            <a:r>
              <a:rPr lang="es-ES" sz="1239" b="1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Garitonandía</a:t>
            </a:r>
            <a:endParaRPr lang="es-ES" sz="1239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defTabSz="809427">
              <a:defRPr/>
            </a:pP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Ingeniera técnica en Diseño Industrial por la Universidad de Zaragoza y máster en Diseño y Gestión de Proyectos Tecnológicos y Gestión de I+D+i (GESTIDI). Técnico del Área de Innovación de CTME desde 2017. Con experiencia en servicios de consultoría, formación y asistencia técnica a las empresas en mejora de procesos con </a:t>
            </a:r>
            <a:r>
              <a:rPr lang="es-ES" sz="1239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Design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239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Thinking</a:t>
            </a:r>
            <a:r>
              <a:rPr lang="es-ES" sz="1239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vigilancia tecnológica, Industria 4.0, etc.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12265" y="-163433"/>
            <a:ext cx="163540" cy="32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47" tIns="40473" rIns="80947" bIns="40473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593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312265" y="-163433"/>
            <a:ext cx="163540" cy="32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47" tIns="40473" rIns="80947" bIns="40473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593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037" y="4508292"/>
            <a:ext cx="1742969" cy="41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23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167</Words>
  <Application>Microsoft Office PowerPoint</Application>
  <PresentationFormat>Panorámica</PresentationFormat>
  <Paragraphs>28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Poppins</vt:lpstr>
      <vt:lpstr>Poppins SemiBold</vt:lpstr>
      <vt:lpstr>Times New Roman</vt:lpstr>
      <vt:lpstr>Verdana</vt:lpstr>
      <vt:lpstr>Tema de Office</vt:lpstr>
      <vt:lpstr>Unknown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Nuño Ayala Navazo</dc:creator>
  <cp:lastModifiedBy>Usuario</cp:lastModifiedBy>
  <cp:revision>2</cp:revision>
  <dcterms:created xsi:type="dcterms:W3CDTF">2022-10-05T12:08:06Z</dcterms:created>
  <dcterms:modified xsi:type="dcterms:W3CDTF">2022-10-06T06:06:03Z</dcterms:modified>
</cp:coreProperties>
</file>